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5"/>
  </p:notesMasterIdLst>
  <p:handoutMasterIdLst>
    <p:handoutMasterId r:id="rId16"/>
  </p:handoutMasterIdLst>
  <p:sldIdLst>
    <p:sldId id="446" r:id="rId5"/>
    <p:sldId id="445" r:id="rId6"/>
    <p:sldId id="454" r:id="rId7"/>
    <p:sldId id="453" r:id="rId8"/>
    <p:sldId id="455" r:id="rId9"/>
    <p:sldId id="449" r:id="rId10"/>
    <p:sldId id="456" r:id="rId11"/>
    <p:sldId id="457" r:id="rId12"/>
    <p:sldId id="458" r:id="rId13"/>
    <p:sldId id="426" r:id="rId1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6107" autoAdjust="0"/>
  </p:normalViewPr>
  <p:slideViewPr>
    <p:cSldViewPr snapToGrid="0">
      <p:cViewPr varScale="1">
        <p:scale>
          <a:sx n="89" d="100"/>
          <a:sy n="89" d="100"/>
        </p:scale>
        <p:origin x="1401" y="4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7194463-BB47-4B36-91B7-153B258F4D90}" type="datetime1">
              <a:rPr lang="en-GB" smtClean="0"/>
              <a:t>12/04/2022</a:t>
            </a:fld>
            <a:endParaRPr lang="en-GB"/>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004FE7-BA7C-4FF4-9756-C6A1F2BCA37F}" type="slidenum">
              <a:rPr lang="en-GB" smtClean="0"/>
              <a:t>‹#›</a:t>
            </a:fld>
            <a:endParaRPr lang="en-GB"/>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8101A6-4DD6-450C-BDEC-5915490A5285}" type="datetime1">
              <a:rPr lang="en-GB" noProof="0" smtClean="0"/>
              <a:t>12/04/2022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83F1C3-4FA3-4491-97F4-43CA9C8BDFDF}" type="slidenum">
              <a:rPr lang="en-GB" noProof="0" smtClean="0"/>
              <a:t>‹#›</a:t>
            </a:fld>
            <a:endParaRPr lang="en-GB" noProof="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B83F1C3-4FA3-4491-97F4-43CA9C8BDFDF}" type="slidenum">
              <a:rPr lang="en-GB" smtClean="0"/>
              <a:t>1</a:t>
            </a:fld>
            <a:endParaRPr lang="en-GB"/>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10</a:t>
            </a:fld>
            <a:endParaRPr lang="en-GB"/>
          </a:p>
        </p:txBody>
      </p:sp>
    </p:spTree>
    <p:extLst>
      <p:ext uri="{BB962C8B-B14F-4D97-AF65-F5344CB8AC3E}">
        <p14:creationId xmlns:p14="http://schemas.microsoft.com/office/powerpoint/2010/main" val="2052533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2</a:t>
            </a:fld>
            <a:endParaRPr lang="en-GB"/>
          </a:p>
        </p:txBody>
      </p:sp>
    </p:spTree>
    <p:extLst>
      <p:ext uri="{BB962C8B-B14F-4D97-AF65-F5344CB8AC3E}">
        <p14:creationId xmlns:p14="http://schemas.microsoft.com/office/powerpoint/2010/main" val="2136135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3</a:t>
            </a:fld>
            <a:endParaRPr lang="en-GB"/>
          </a:p>
        </p:txBody>
      </p:sp>
    </p:spTree>
    <p:extLst>
      <p:ext uri="{BB962C8B-B14F-4D97-AF65-F5344CB8AC3E}">
        <p14:creationId xmlns:p14="http://schemas.microsoft.com/office/powerpoint/2010/main" val="940080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4</a:t>
            </a:fld>
            <a:endParaRPr lang="en-GB"/>
          </a:p>
        </p:txBody>
      </p:sp>
    </p:spTree>
    <p:extLst>
      <p:ext uri="{BB962C8B-B14F-4D97-AF65-F5344CB8AC3E}">
        <p14:creationId xmlns:p14="http://schemas.microsoft.com/office/powerpoint/2010/main" val="141458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5</a:t>
            </a:fld>
            <a:endParaRPr lang="en-GB"/>
          </a:p>
        </p:txBody>
      </p:sp>
    </p:spTree>
    <p:extLst>
      <p:ext uri="{BB962C8B-B14F-4D97-AF65-F5344CB8AC3E}">
        <p14:creationId xmlns:p14="http://schemas.microsoft.com/office/powerpoint/2010/main" val="3845902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Assume that data integrity and timely delivery is of </a:t>
            </a:r>
            <a:r>
              <a:rPr lang="en-GB" dirty="0" err="1"/>
              <a:t>of</a:t>
            </a:r>
            <a:r>
              <a:rPr lang="en-GB" dirty="0"/>
              <a:t> high importance</a:t>
            </a:r>
            <a:endParaRPr lang="tr-TR" dirty="0"/>
          </a:p>
          <a:p>
            <a:r>
              <a:rPr lang="en-GB" dirty="0"/>
              <a:t>Explain which technologies would you use, and why?</a:t>
            </a:r>
          </a:p>
          <a:p>
            <a:r>
              <a:rPr lang="en-GB" dirty="0"/>
              <a:t>How would you scale the system to collect these rankings for 100 countries?</a:t>
            </a:r>
          </a:p>
          <a:p>
            <a:r>
              <a:rPr lang="en-GB" dirty="0"/>
              <a:t>How would you set up monitoring to ensure data integrity? What cases can you expect</a:t>
            </a:r>
          </a:p>
          <a:p>
            <a:r>
              <a:rPr lang="en-GB" dirty="0"/>
              <a:t>with this data source?</a:t>
            </a:r>
            <a:endParaRPr lang="tr-TR" dirty="0"/>
          </a:p>
          <a:p>
            <a:r>
              <a:rPr lang="en-GB" dirty="0"/>
              <a:t>If the interval needed to be hourly or every 20 minutes, how would that inform your decision on design?</a:t>
            </a:r>
          </a:p>
        </p:txBody>
      </p:sp>
      <p:sp>
        <p:nvSpPr>
          <p:cNvPr id="4" name="Slide Number Placeholder 3"/>
          <p:cNvSpPr>
            <a:spLocks noGrp="1"/>
          </p:cNvSpPr>
          <p:nvPr>
            <p:ph type="sldNum" sz="quarter" idx="5"/>
          </p:nvPr>
        </p:nvSpPr>
        <p:spPr/>
        <p:txBody>
          <a:bodyPr/>
          <a:lstStyle/>
          <a:p>
            <a:pPr rtl="0"/>
            <a:fld id="{6B83F1C3-4FA3-4491-97F4-43CA9C8BDFDF}" type="slidenum">
              <a:rPr lang="en-GB" smtClean="0"/>
              <a:t>6</a:t>
            </a:fld>
            <a:endParaRPr lang="en-GB"/>
          </a:p>
        </p:txBody>
      </p:sp>
    </p:spTree>
    <p:extLst>
      <p:ext uri="{BB962C8B-B14F-4D97-AF65-F5344CB8AC3E}">
        <p14:creationId xmlns:p14="http://schemas.microsoft.com/office/powerpoint/2010/main" val="1884117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7</a:t>
            </a:fld>
            <a:endParaRPr lang="en-GB"/>
          </a:p>
        </p:txBody>
      </p:sp>
    </p:spTree>
    <p:extLst>
      <p:ext uri="{BB962C8B-B14F-4D97-AF65-F5344CB8AC3E}">
        <p14:creationId xmlns:p14="http://schemas.microsoft.com/office/powerpoint/2010/main" val="3967097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8</a:t>
            </a:fld>
            <a:endParaRPr lang="en-GB"/>
          </a:p>
        </p:txBody>
      </p:sp>
    </p:spTree>
    <p:extLst>
      <p:ext uri="{BB962C8B-B14F-4D97-AF65-F5344CB8AC3E}">
        <p14:creationId xmlns:p14="http://schemas.microsoft.com/office/powerpoint/2010/main" val="229123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6B83F1C3-4FA3-4491-97F4-43CA9C8BDFDF}" type="slidenum">
              <a:rPr lang="en-GB" smtClean="0"/>
              <a:t>9</a:t>
            </a:fld>
            <a:endParaRPr lang="en-GB"/>
          </a:p>
        </p:txBody>
      </p:sp>
    </p:spTree>
    <p:extLst>
      <p:ext uri="{BB962C8B-B14F-4D97-AF65-F5344CB8AC3E}">
        <p14:creationId xmlns:p14="http://schemas.microsoft.com/office/powerpoint/2010/main" val="952739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GB" noProof="0"/>
              <a:t>Click icon to add picture</a:t>
            </a:r>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GB" noProof="0"/>
              <a:t>Click icon to add picture</a:t>
            </a:r>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GB" noProof="0"/>
              <a:t>Click icon to add picture</a:t>
            </a:r>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GB" noProof="0"/>
              <a:t>Click icon to add picture</a:t>
            </a:r>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GB" noProof="0"/>
              <a:t>Click icon to add picture</a:t>
            </a:r>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GB" noProof="0"/>
              <a:t>Click icon to add picture</a:t>
            </a:r>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GB" noProof="0"/>
              <a:t>Click icon to add picture</a:t>
            </a:r>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GB" noProof="0"/>
              <a:t>Click icon to add picture</a:t>
            </a:r>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GB" noProof="0"/>
              <a:t>Click icon to add picture</a:t>
            </a:r>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GB" noProof="0"/>
              <a:t>Click icon to add picture</a:t>
            </a:r>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GB" noProof="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GB" noProof="0"/>
              <a:t>Click icon to add picture</a:t>
            </a:r>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endParaRPr lang="en-GB" noProof="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GB" noProof="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endParaRPr lang="en-GB" noProof="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endParaRPr lang="en-GB" noProof="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endParaRPr lang="en-GB" noProof="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endParaRPr lang="en-GB" noProof="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endParaRPr lang="en-GB" noProof="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endParaRPr lang="en-GB" noProof="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endParaRPr lang="en-GB" noProof="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endParaRPr lang="en-GB" noProof="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GB" noProof="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endParaRPr lang="en-GB" noProof="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A1EFD6E-39BF-4D74-9381-BC19FCC78926}" type="datetime1">
              <a:rPr lang="en-GB" noProof="0" smtClean="0"/>
              <a:t>12/04/2022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t>12/04/2022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t>12/04/2022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GB" noProof="0"/>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t>12/04/2022</a:t>
            </a:fld>
            <a:endParaRPr lang="en-GB" noProof="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t>‹#›</a:t>
            </a:fld>
            <a:endParaRPr lang="en-GB" noProof="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erginakin@gmail.com"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ergousha/app_rank"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rtlCol="0" anchor="t" anchorCtr="0">
            <a:normAutofit/>
          </a:bodyPr>
          <a:lstStyle/>
          <a:p>
            <a:pPr rtl="0"/>
            <a:r>
              <a:rPr lang="en-GB" dirty="0"/>
              <a:t>DATA.AI Case study</a:t>
            </a:r>
            <a:br>
              <a:rPr lang="en-GB" dirty="0"/>
            </a:br>
            <a:r>
              <a:rPr lang="en-GB" dirty="0"/>
              <a:t>ERGIN AKIN – 13.04.2022</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rtlCol="0" anchor="ctr" anchorCtr="0"/>
          <a:lstStyle/>
          <a:p>
            <a:pPr rtl="0"/>
            <a:r>
              <a:rPr lang="tr-TR" dirty="0"/>
              <a:t>THANK YOU</a:t>
            </a:r>
            <a:r>
              <a:rPr lang="en-GB" dirty="0"/>
              <a:t>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rtlCol="0"/>
          <a:lstStyle/>
          <a:p>
            <a:pPr rtl="0"/>
            <a:r>
              <a:rPr lang="tr-TR" dirty="0">
                <a:latin typeface="Segoe UI" panose="020B0502040204020203" pitchFamily="34" charset="0"/>
              </a:rPr>
              <a:t>Ergin Akin</a:t>
            </a:r>
          </a:p>
          <a:p>
            <a:pPr rtl="0"/>
            <a:r>
              <a:rPr lang="tr-TR" dirty="0">
                <a:latin typeface="Segoe UI" panose="020B0502040204020203" pitchFamily="34" charset="0"/>
                <a:hlinkClick r:id="rId3">
                  <a:extLst>
                    <a:ext uri="{A12FA001-AC4F-418D-AE19-62706E023703}">
                      <ahyp:hlinkClr xmlns:ahyp="http://schemas.microsoft.com/office/drawing/2018/hyperlinkcolor" val="tx"/>
                    </a:ext>
                  </a:extLst>
                </a:hlinkClick>
              </a:rPr>
              <a:t>erginakin@gmail.com</a:t>
            </a:r>
            <a:endParaRPr lang="tr-TR" dirty="0">
              <a:latin typeface="Segoe UI" panose="020B0502040204020203" pitchFamily="34" charset="0"/>
            </a:endParaRPr>
          </a:p>
          <a:p>
            <a:pPr rtl="0"/>
            <a:endParaRPr lang="en-GB" dirty="0"/>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4"/>
          <a:srcRect l="2091" r="8809"/>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200" y="914400"/>
            <a:ext cx="7467601" cy="1900759"/>
          </a:xfrm>
        </p:spPr>
        <p:txBody>
          <a:bodyPr rtlCol="0">
            <a:normAutofit/>
          </a:bodyPr>
          <a:lstStyle/>
          <a:p>
            <a:pPr rtl="0"/>
            <a:r>
              <a:rPr lang="en-GB" dirty="0"/>
              <a:t>ASSIGNMENT</a:t>
            </a:r>
            <a:br>
              <a:rPr lang="en-GB" dirty="0"/>
            </a:br>
            <a:r>
              <a:rPr lang="en-GB" dirty="0"/>
              <a:t>COLLECTING PUBLIC DATA FROM APP STORE WEB PAGES</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3110154"/>
            <a:ext cx="6591300" cy="3041374"/>
          </a:xfrm>
        </p:spPr>
        <p:txBody>
          <a:bodyPr tIns="0" bIns="0" rtlCol="0">
            <a:noAutofit/>
          </a:bodyPr>
          <a:lstStyle/>
          <a:p>
            <a:pPr marL="0" indent="0" rtl="0">
              <a:buNone/>
            </a:pPr>
            <a:r>
              <a:rPr lang="en-GB" sz="2000" dirty="0"/>
              <a:t>Vendors do not supply an API. We need to extract the data from their public web pages.</a:t>
            </a:r>
          </a:p>
          <a:p>
            <a:pPr marL="0" indent="0" rtl="0">
              <a:buNone/>
            </a:pPr>
            <a:endParaRPr lang="en-GB" sz="2000" dirty="0"/>
          </a:p>
          <a:p>
            <a:pPr marL="0" indent="0" rtl="0">
              <a:buNone/>
            </a:pPr>
            <a:r>
              <a:rPr lang="en-GB" sz="2000" dirty="0"/>
              <a:t>The main challenge is how to do this extraction and how to do this scalable for many categories and countries in a limited time interval.</a:t>
            </a:r>
          </a:p>
          <a:p>
            <a:pPr rtl="0"/>
            <a:endParaRPr lang="en-GB" sz="2000" dirty="0"/>
          </a:p>
        </p:txBody>
      </p:sp>
      <p:pic>
        <p:nvPicPr>
          <p:cNvPr id="8" name="Picture 7" descr="Graphical user interface, application&#10;&#10;Description automatically generated">
            <a:extLst>
              <a:ext uri="{FF2B5EF4-FFF2-40B4-BE49-F238E27FC236}">
                <a16:creationId xmlns:a16="http://schemas.microsoft.com/office/drawing/2014/main" id="{F10DB563-50F2-6F4B-A499-1AFE715E74C0}"/>
              </a:ext>
            </a:extLst>
          </p:cNvPr>
          <p:cNvPicPr>
            <a:picLocks noChangeAspect="1"/>
          </p:cNvPicPr>
          <p:nvPr/>
        </p:nvPicPr>
        <p:blipFill>
          <a:blip r:embed="rId3"/>
          <a:stretch>
            <a:fillRect/>
          </a:stretch>
        </p:blipFill>
        <p:spPr>
          <a:xfrm>
            <a:off x="7732643" y="411477"/>
            <a:ext cx="4459357" cy="6035046"/>
          </a:xfrm>
          <a:prstGeom prst="rect">
            <a:avLst/>
          </a:prstGeom>
        </p:spPr>
      </p:pic>
    </p:spTree>
    <p:extLst>
      <p:ext uri="{BB962C8B-B14F-4D97-AF65-F5344CB8AC3E}">
        <p14:creationId xmlns:p14="http://schemas.microsoft.com/office/powerpoint/2010/main" val="366443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200" y="365915"/>
            <a:ext cx="8686799" cy="1900759"/>
          </a:xfrm>
        </p:spPr>
        <p:txBody>
          <a:bodyPr rtlCol="0">
            <a:normAutofit/>
          </a:bodyPr>
          <a:lstStyle/>
          <a:p>
            <a:r>
              <a:rPr lang="en-GB" b="1" dirty="0"/>
              <a:t>Challenges to extract information from web</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3118318"/>
            <a:ext cx="6500192" cy="3041374"/>
          </a:xfrm>
        </p:spPr>
        <p:txBody>
          <a:bodyPr tIns="0" bIns="0" rtlCol="0">
            <a:noAutofit/>
          </a:bodyPr>
          <a:lstStyle/>
          <a:p>
            <a:pPr>
              <a:lnSpc>
                <a:spcPct val="200000"/>
              </a:lnSpc>
            </a:pPr>
            <a:r>
              <a:rPr lang="en-GB" dirty="0"/>
              <a:t>Rendered for human reading</a:t>
            </a:r>
          </a:p>
          <a:p>
            <a:pPr>
              <a:lnSpc>
                <a:spcPct val="200000"/>
              </a:lnSpc>
            </a:pPr>
            <a:r>
              <a:rPr lang="en-GB" dirty="0"/>
              <a:t>Page source is dynamic, references are unreliable</a:t>
            </a:r>
          </a:p>
          <a:p>
            <a:pPr>
              <a:lnSpc>
                <a:spcPct val="200000"/>
              </a:lnSpc>
            </a:pPr>
            <a:r>
              <a:rPr lang="en-GB" dirty="0"/>
              <a:t>DOM is updated on the fly</a:t>
            </a:r>
          </a:p>
        </p:txBody>
      </p:sp>
      <p:pic>
        <p:nvPicPr>
          <p:cNvPr id="6" name="Picture 5" descr="Text&#10;&#10;Description automatically generated">
            <a:extLst>
              <a:ext uri="{FF2B5EF4-FFF2-40B4-BE49-F238E27FC236}">
                <a16:creationId xmlns:a16="http://schemas.microsoft.com/office/drawing/2014/main" id="{8E71FB85-365E-2E46-B73C-D0547095B48B}"/>
              </a:ext>
            </a:extLst>
          </p:cNvPr>
          <p:cNvPicPr>
            <a:picLocks noChangeAspect="1"/>
          </p:cNvPicPr>
          <p:nvPr/>
        </p:nvPicPr>
        <p:blipFill>
          <a:blip r:embed="rId3"/>
          <a:stretch>
            <a:fillRect/>
          </a:stretch>
        </p:blipFill>
        <p:spPr>
          <a:xfrm>
            <a:off x="7302500" y="1898926"/>
            <a:ext cx="4889500" cy="4432300"/>
          </a:xfrm>
          <a:prstGeom prst="rect">
            <a:avLst/>
          </a:prstGeom>
        </p:spPr>
      </p:pic>
    </p:spTree>
    <p:extLst>
      <p:ext uri="{BB962C8B-B14F-4D97-AF65-F5344CB8AC3E}">
        <p14:creationId xmlns:p14="http://schemas.microsoft.com/office/powerpoint/2010/main" val="1911146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200" y="914400"/>
            <a:ext cx="7911548" cy="1900759"/>
          </a:xfrm>
        </p:spPr>
        <p:txBody>
          <a:bodyPr rtlCol="0">
            <a:normAutofit/>
          </a:bodyPr>
          <a:lstStyle/>
          <a:p>
            <a:r>
              <a:rPr lang="en-GB" b="1" dirty="0"/>
              <a:t>How to extract the needed information from a web page</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200" y="3110154"/>
            <a:ext cx="8686800" cy="3041374"/>
          </a:xfrm>
        </p:spPr>
        <p:txBody>
          <a:bodyPr tIns="0" bIns="0" rtlCol="0">
            <a:noAutofit/>
          </a:bodyPr>
          <a:lstStyle/>
          <a:p>
            <a:pPr marL="0" indent="0">
              <a:buNone/>
            </a:pPr>
            <a:r>
              <a:rPr lang="en-GB" dirty="0"/>
              <a:t>Selenium is a suite of tools for automating web browsers.</a:t>
            </a:r>
          </a:p>
          <a:p>
            <a:pPr marL="0" indent="0">
              <a:buNone/>
            </a:pPr>
            <a:endParaRPr lang="en-GB" dirty="0"/>
          </a:p>
          <a:p>
            <a:pPr marL="0" indent="0">
              <a:buNone/>
            </a:pPr>
            <a:r>
              <a:rPr lang="en-GB" dirty="0"/>
              <a:t>Primarily it is for automating web applications for testing purposes, but is certainly not limited to just that.</a:t>
            </a:r>
          </a:p>
          <a:p>
            <a:pPr marL="0" indent="0">
              <a:buNone/>
            </a:pPr>
            <a:endParaRPr lang="en-GB" sz="2000" dirty="0"/>
          </a:p>
          <a:p>
            <a:pPr marL="0" indent="0">
              <a:buNone/>
            </a:pPr>
            <a:r>
              <a:rPr lang="en-GB" sz="2000" dirty="0"/>
              <a:t>We can use this automation to navigate the web pages and extract the target information. We can also use Selenium in a loop to navigate to new pages based on the previous extracted information.</a:t>
            </a:r>
          </a:p>
        </p:txBody>
      </p:sp>
      <p:pic>
        <p:nvPicPr>
          <p:cNvPr id="5" name="Picture 4" descr="Icon&#10;&#10;Description automatically generated">
            <a:extLst>
              <a:ext uri="{FF2B5EF4-FFF2-40B4-BE49-F238E27FC236}">
                <a16:creationId xmlns:a16="http://schemas.microsoft.com/office/drawing/2014/main" id="{28C59677-2E75-1A46-AD7F-F4B47D8B7931}"/>
              </a:ext>
            </a:extLst>
          </p:cNvPr>
          <p:cNvPicPr>
            <a:picLocks noChangeAspect="1"/>
          </p:cNvPicPr>
          <p:nvPr/>
        </p:nvPicPr>
        <p:blipFill>
          <a:blip r:embed="rId3"/>
          <a:stretch>
            <a:fillRect/>
          </a:stretch>
        </p:blipFill>
        <p:spPr>
          <a:xfrm>
            <a:off x="7474226" y="2227940"/>
            <a:ext cx="3875898" cy="1469434"/>
          </a:xfrm>
          <a:prstGeom prst="rect">
            <a:avLst/>
          </a:prstGeom>
        </p:spPr>
      </p:pic>
    </p:spTree>
    <p:extLst>
      <p:ext uri="{BB962C8B-B14F-4D97-AF65-F5344CB8AC3E}">
        <p14:creationId xmlns:p14="http://schemas.microsoft.com/office/powerpoint/2010/main" val="98773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200" y="914400"/>
            <a:ext cx="7911548" cy="1900759"/>
          </a:xfrm>
        </p:spPr>
        <p:txBody>
          <a:bodyPr rtlCol="0">
            <a:normAutofit/>
          </a:bodyPr>
          <a:lstStyle/>
          <a:p>
            <a:r>
              <a:rPr lang="tr-TR" b="1" dirty="0"/>
              <a:t>Working PoC</a:t>
            </a:r>
            <a:endParaRPr lang="en-GB" b="1" dirty="0"/>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984296" y="3308128"/>
            <a:ext cx="5498647" cy="1282005"/>
          </a:xfrm>
        </p:spPr>
        <p:txBody>
          <a:bodyPr tIns="0" bIns="0" rtlCol="0">
            <a:noAutofit/>
          </a:bodyPr>
          <a:lstStyle/>
          <a:p>
            <a:pPr marL="0" indent="0">
              <a:buNone/>
            </a:pPr>
            <a:r>
              <a:rPr lang="en-GB" dirty="0">
                <a:hlinkClick r:id="rId3"/>
              </a:rPr>
              <a:t>https://github.com/ergousha/app_rank</a:t>
            </a:r>
            <a:endParaRPr lang="tr-TR" dirty="0"/>
          </a:p>
          <a:p>
            <a:pPr marL="0" indent="0">
              <a:buNone/>
            </a:pPr>
            <a:endParaRPr lang="tr-TR" dirty="0"/>
          </a:p>
          <a:p>
            <a:pPr marL="0" indent="0">
              <a:buNone/>
            </a:pPr>
            <a:r>
              <a:rPr lang="tr-TR" dirty="0"/>
              <a:t>2 Lambda Python code + Serverless configuration</a:t>
            </a:r>
          </a:p>
          <a:p>
            <a:pPr marL="0" indent="0">
              <a:buNone/>
            </a:pPr>
            <a:endParaRPr lang="tr-TR" dirty="0"/>
          </a:p>
          <a:p>
            <a:pPr marL="0" indent="0">
              <a:buNone/>
            </a:pPr>
            <a:r>
              <a:rPr lang="tr-TR" sz="1400" i="1" dirty="0">
                <a:solidFill>
                  <a:schemeClr val="bg1">
                    <a:lumMod val="50000"/>
                  </a:schemeClr>
                </a:solidFill>
              </a:rPr>
              <a:t>Lambda layer and Glue Data Catalog is missing in YAML </a:t>
            </a:r>
          </a:p>
          <a:p>
            <a:pPr marL="0" indent="0">
              <a:buNone/>
            </a:pPr>
            <a:endParaRPr lang="en-GB" sz="2000" dirty="0"/>
          </a:p>
        </p:txBody>
      </p:sp>
      <p:pic>
        <p:nvPicPr>
          <p:cNvPr id="4" name="Picture 3">
            <a:extLst>
              <a:ext uri="{FF2B5EF4-FFF2-40B4-BE49-F238E27FC236}">
                <a16:creationId xmlns:a16="http://schemas.microsoft.com/office/drawing/2014/main" id="{A7306547-8621-4ED9-A058-7CAD8E477845}"/>
              </a:ext>
            </a:extLst>
          </p:cNvPr>
          <p:cNvPicPr>
            <a:picLocks noChangeAspect="1"/>
          </p:cNvPicPr>
          <p:nvPr/>
        </p:nvPicPr>
        <p:blipFill>
          <a:blip r:embed="rId4"/>
          <a:stretch>
            <a:fillRect/>
          </a:stretch>
        </p:blipFill>
        <p:spPr>
          <a:xfrm>
            <a:off x="1919978" y="2955470"/>
            <a:ext cx="2390764" cy="1987323"/>
          </a:xfrm>
          <a:prstGeom prst="rect">
            <a:avLst/>
          </a:prstGeom>
        </p:spPr>
      </p:pic>
    </p:spTree>
    <p:extLst>
      <p:ext uri="{BB962C8B-B14F-4D97-AF65-F5344CB8AC3E}">
        <p14:creationId xmlns:p14="http://schemas.microsoft.com/office/powerpoint/2010/main" val="163517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63B554C-E961-FC45-8410-9543DD9088CE}"/>
              </a:ext>
            </a:extLst>
          </p:cNvPr>
          <p:cNvPicPr>
            <a:picLocks noChangeAspect="1"/>
          </p:cNvPicPr>
          <p:nvPr/>
        </p:nvPicPr>
        <p:blipFill>
          <a:blip r:embed="rId3"/>
          <a:stretch>
            <a:fillRect/>
          </a:stretch>
        </p:blipFill>
        <p:spPr>
          <a:xfrm>
            <a:off x="-1" y="0"/>
            <a:ext cx="12160577" cy="6858000"/>
          </a:xfrm>
          <a:prstGeom prst="rect">
            <a:avLst/>
          </a:prstGeom>
        </p:spPr>
      </p:pic>
    </p:spTree>
    <p:extLst>
      <p:ext uri="{BB962C8B-B14F-4D97-AF65-F5344CB8AC3E}">
        <p14:creationId xmlns:p14="http://schemas.microsoft.com/office/powerpoint/2010/main" val="2382148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0"/>
            <a:ext cx="11225605" cy="1900759"/>
          </a:xfrm>
        </p:spPr>
        <p:txBody>
          <a:bodyPr rtlCol="0">
            <a:normAutofit/>
          </a:bodyPr>
          <a:lstStyle/>
          <a:p>
            <a:r>
              <a:rPr lang="en-GB" b="1" dirty="0"/>
              <a:t>About the three big data formats: Parquet, ORC and Avro</a:t>
            </a:r>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457198" y="1655277"/>
            <a:ext cx="11225605" cy="4777796"/>
          </a:xfrm>
        </p:spPr>
        <p:txBody>
          <a:bodyPr tIns="0" bIns="0" rtlCol="0">
            <a:noAutofit/>
          </a:bodyPr>
          <a:lstStyle/>
          <a:p>
            <a:pPr marL="0" indent="0">
              <a:lnSpc>
                <a:spcPct val="100000"/>
              </a:lnSpc>
              <a:buNone/>
            </a:pPr>
            <a:r>
              <a:rPr lang="en-GB" dirty="0"/>
              <a:t>Storing data in its raw format would consume a lot of space and raw file formats cannot be accessed in a parallel manner. In data warehouses like Redshift, data is usually partitioned and compressed internally to make storage economical, make access fast and enable parallel processing. On Amazon S3, the file format you choose, compression mechanism and partitioning will make a huge difference in performance.</a:t>
            </a:r>
            <a:endParaRPr lang="tr-TR" dirty="0"/>
          </a:p>
          <a:p>
            <a:pPr marL="0" indent="0">
              <a:lnSpc>
                <a:spcPct val="100000"/>
              </a:lnSpc>
              <a:buNone/>
            </a:pPr>
            <a:endParaRPr lang="tr-TR" dirty="0"/>
          </a:p>
          <a:p>
            <a:pPr marL="0" indent="0">
              <a:lnSpc>
                <a:spcPct val="100000"/>
              </a:lnSpc>
              <a:buNone/>
            </a:pPr>
            <a:r>
              <a:rPr lang="en-GB" dirty="0"/>
              <a:t>Data stored in ORC, Avro and Parquet formats can be split across multiple nodes or disks which means they can be processed in parallel to speed up queries.</a:t>
            </a:r>
            <a:r>
              <a:rPr lang="tr-TR" dirty="0"/>
              <a:t> </a:t>
            </a:r>
            <a:r>
              <a:rPr lang="en-GB" dirty="0"/>
              <a:t>They compress the data so you need less space to store your data</a:t>
            </a:r>
            <a:r>
              <a:rPr lang="tr-TR" dirty="0"/>
              <a:t>.</a:t>
            </a:r>
          </a:p>
          <a:p>
            <a:pPr marL="0" indent="0">
              <a:lnSpc>
                <a:spcPct val="100000"/>
              </a:lnSpc>
              <a:buNone/>
            </a:pPr>
            <a:endParaRPr lang="tr-TR" dirty="0"/>
          </a:p>
          <a:p>
            <a:pPr marL="0" indent="0">
              <a:lnSpc>
                <a:spcPct val="100000"/>
              </a:lnSpc>
              <a:buNone/>
            </a:pPr>
            <a:r>
              <a:rPr lang="en-GB" dirty="0"/>
              <a:t>Parquet and ORC both store data in columns and are great for reading data, making queries easier and faster by  compressing data and retrieving data from specified columns rather than the whole table.</a:t>
            </a:r>
            <a:endParaRPr lang="tr-TR" dirty="0"/>
          </a:p>
          <a:p>
            <a:pPr marL="0" indent="0">
              <a:lnSpc>
                <a:spcPct val="100000"/>
              </a:lnSpc>
              <a:buNone/>
            </a:pPr>
            <a:endParaRPr lang="tr-TR" dirty="0"/>
          </a:p>
          <a:p>
            <a:pPr marL="0" indent="0">
              <a:lnSpc>
                <a:spcPct val="100000"/>
              </a:lnSpc>
              <a:buNone/>
            </a:pPr>
            <a:r>
              <a:rPr lang="en-GB" dirty="0"/>
              <a:t>Each data format has its uses. When you have really huge volumes of data like data from IoT sensors for e.g., columnar formats like ORC and Parquet make a lot of sense since you need lower storage costs and fast retrieval. But if you are considering schema evolution support or the capability of the file structure to change over time, the winner is Avro since it uses JSON in a unique manner to describe the data, while using binary format to reduce storage size. Avro has row-based data storage and excels at writing data.</a:t>
            </a:r>
          </a:p>
        </p:txBody>
      </p:sp>
    </p:spTree>
    <p:extLst>
      <p:ext uri="{BB962C8B-B14F-4D97-AF65-F5344CB8AC3E}">
        <p14:creationId xmlns:p14="http://schemas.microsoft.com/office/powerpoint/2010/main" val="1878523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199" y="-182725"/>
            <a:ext cx="10666207" cy="1900759"/>
          </a:xfrm>
        </p:spPr>
        <p:txBody>
          <a:bodyPr rtlCol="0">
            <a:normAutofit/>
          </a:bodyPr>
          <a:lstStyle/>
          <a:p>
            <a:r>
              <a:rPr lang="tr-TR" b="1" dirty="0"/>
              <a:t>H</a:t>
            </a:r>
            <a:r>
              <a:rPr lang="en-GB" b="1" dirty="0"/>
              <a:t>ow would you</a:t>
            </a:r>
            <a:r>
              <a:rPr lang="tr-TR" b="1" dirty="0"/>
              <a:t> </a:t>
            </a:r>
            <a:r>
              <a:rPr lang="en-GB" b="1" dirty="0"/>
              <a:t>work around</a:t>
            </a:r>
            <a:r>
              <a:rPr lang="tr-TR" b="1" dirty="0"/>
              <a:t> scraping prevention?</a:t>
            </a:r>
            <a:endParaRPr lang="en-GB" b="1" dirty="0"/>
          </a:p>
        </p:txBody>
      </p:sp>
      <p:sp>
        <p:nvSpPr>
          <p:cNvPr id="3" name="Content Placeholder 2">
            <a:extLst>
              <a:ext uri="{FF2B5EF4-FFF2-40B4-BE49-F238E27FC236}">
                <a16:creationId xmlns:a16="http://schemas.microsoft.com/office/drawing/2014/main" id="{28D8AA20-608C-4737-B926-56858E7E7E7C}"/>
              </a:ext>
            </a:extLst>
          </p:cNvPr>
          <p:cNvSpPr>
            <a:spLocks noGrp="1"/>
          </p:cNvSpPr>
          <p:nvPr>
            <p:ph type="body" sz="quarter" idx="14"/>
          </p:nvPr>
        </p:nvSpPr>
        <p:spPr>
          <a:xfrm>
            <a:off x="500229" y="1484555"/>
            <a:ext cx="11085755" cy="4679577"/>
          </a:xfrm>
        </p:spPr>
        <p:txBody>
          <a:bodyPr tIns="0" bIns="0" rtlCol="0">
            <a:noAutofit/>
          </a:bodyPr>
          <a:lstStyle/>
          <a:p>
            <a:pPr>
              <a:lnSpc>
                <a:spcPct val="150000"/>
              </a:lnSpc>
              <a:buFont typeface="Arial" panose="020B0604020202020204" pitchFamily="34" charset="0"/>
              <a:buChar char="•"/>
            </a:pPr>
            <a:r>
              <a:rPr lang="en-GB" dirty="0"/>
              <a:t>Check Network Tab First</a:t>
            </a:r>
          </a:p>
          <a:p>
            <a:pPr>
              <a:lnSpc>
                <a:spcPct val="150000"/>
              </a:lnSpc>
              <a:buFont typeface="Arial" panose="020B0604020202020204" pitchFamily="34" charset="0"/>
              <a:buChar char="•"/>
            </a:pPr>
            <a:r>
              <a:rPr lang="en-GB" dirty="0"/>
              <a:t>Delays</a:t>
            </a:r>
          </a:p>
          <a:p>
            <a:pPr>
              <a:lnSpc>
                <a:spcPct val="150000"/>
              </a:lnSpc>
              <a:buFont typeface="Arial" panose="020B0604020202020204" pitchFamily="34" charset="0"/>
              <a:buChar char="•"/>
            </a:pPr>
            <a:r>
              <a:rPr lang="en-GB" dirty="0"/>
              <a:t>User-Agent</a:t>
            </a:r>
          </a:p>
          <a:p>
            <a:pPr>
              <a:lnSpc>
                <a:spcPct val="150000"/>
              </a:lnSpc>
              <a:buFont typeface="Arial" panose="020B0604020202020204" pitchFamily="34" charset="0"/>
              <a:buChar char="•"/>
            </a:pPr>
            <a:r>
              <a:rPr lang="en-GB" dirty="0"/>
              <a:t>Code and Response examples with/without User-Agent</a:t>
            </a:r>
          </a:p>
          <a:p>
            <a:pPr>
              <a:lnSpc>
                <a:spcPct val="150000"/>
              </a:lnSpc>
              <a:buFont typeface="Arial" panose="020B0604020202020204" pitchFamily="34" charset="0"/>
              <a:buChar char="•"/>
            </a:pPr>
            <a:r>
              <a:rPr lang="en-GB" dirty="0"/>
              <a:t>Rotate User-Agents</a:t>
            </a:r>
          </a:p>
          <a:p>
            <a:pPr>
              <a:lnSpc>
                <a:spcPct val="150000"/>
              </a:lnSpc>
              <a:buFont typeface="Arial" panose="020B0604020202020204" pitchFamily="34" charset="0"/>
              <a:buChar char="•"/>
            </a:pPr>
            <a:r>
              <a:rPr lang="en-GB" dirty="0"/>
              <a:t>Additional Headers</a:t>
            </a:r>
          </a:p>
          <a:p>
            <a:pPr>
              <a:lnSpc>
                <a:spcPct val="150000"/>
              </a:lnSpc>
              <a:buFont typeface="Arial" panose="020B0604020202020204" pitchFamily="34" charset="0"/>
              <a:buChar char="•"/>
            </a:pPr>
            <a:r>
              <a:rPr lang="en-GB" dirty="0"/>
              <a:t>Ordered Headers</a:t>
            </a:r>
          </a:p>
          <a:p>
            <a:pPr>
              <a:lnSpc>
                <a:spcPct val="150000"/>
              </a:lnSpc>
              <a:buFont typeface="Arial" panose="020B0604020202020204" pitchFamily="34" charset="0"/>
              <a:buChar char="•"/>
            </a:pPr>
            <a:r>
              <a:rPr lang="en-GB" dirty="0"/>
              <a:t>IP Rate Limit</a:t>
            </a:r>
          </a:p>
          <a:p>
            <a:pPr>
              <a:lnSpc>
                <a:spcPct val="150000"/>
              </a:lnSpc>
              <a:buFont typeface="Arial" panose="020B0604020202020204" pitchFamily="34" charset="0"/>
              <a:buChar char="•"/>
            </a:pPr>
            <a:r>
              <a:rPr lang="en-GB" dirty="0"/>
              <a:t>Proxies</a:t>
            </a:r>
            <a:endParaRPr lang="tr-TR" dirty="0"/>
          </a:p>
          <a:p>
            <a:pPr>
              <a:lnSpc>
                <a:spcPct val="150000"/>
              </a:lnSpc>
              <a:buFont typeface="Arial" panose="020B0604020202020204" pitchFamily="34" charset="0"/>
              <a:buChar char="•"/>
            </a:pPr>
            <a:endParaRPr lang="tr-TR" dirty="0"/>
          </a:p>
          <a:p>
            <a:pPr marL="0" indent="0">
              <a:lnSpc>
                <a:spcPct val="150000"/>
              </a:lnSpc>
              <a:buNone/>
            </a:pPr>
            <a:r>
              <a:rPr lang="en-GB" dirty="0"/>
              <a:t>A python package selenium-stealth to prevent detection. This programme is trying to make python selenium more stealthy.</a:t>
            </a:r>
          </a:p>
        </p:txBody>
      </p:sp>
    </p:spTree>
    <p:extLst>
      <p:ext uri="{BB962C8B-B14F-4D97-AF65-F5344CB8AC3E}">
        <p14:creationId xmlns:p14="http://schemas.microsoft.com/office/powerpoint/2010/main" val="108379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4EF4-8D58-4BFD-9454-26C0FB623C94}"/>
              </a:ext>
            </a:extLst>
          </p:cNvPr>
          <p:cNvSpPr>
            <a:spLocks noGrp="1"/>
          </p:cNvSpPr>
          <p:nvPr>
            <p:ph type="title"/>
          </p:nvPr>
        </p:nvSpPr>
        <p:spPr>
          <a:xfrm>
            <a:off x="457200" y="365915"/>
            <a:ext cx="8686799" cy="1900759"/>
          </a:xfrm>
        </p:spPr>
        <p:txBody>
          <a:bodyPr rtlCol="0">
            <a:normAutofit/>
          </a:bodyPr>
          <a:lstStyle/>
          <a:p>
            <a:r>
              <a:rPr lang="tr-TR" b="1" dirty="0"/>
              <a:t>H</a:t>
            </a:r>
            <a:r>
              <a:rPr lang="en-GB" b="1" dirty="0"/>
              <a:t>ow would you abstract this system?</a:t>
            </a:r>
          </a:p>
        </p:txBody>
      </p:sp>
    </p:spTree>
    <p:extLst>
      <p:ext uri="{BB962C8B-B14F-4D97-AF65-F5344CB8AC3E}">
        <p14:creationId xmlns:p14="http://schemas.microsoft.com/office/powerpoint/2010/main" val="1403753170"/>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D0CD087D-3784-4051-993A-DCD320E11131}"/>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B0135648-3A67-4268-9BA1-044BA5FC9795}"/>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1980BB4A-C572-4B5E-9030-AE366E4DC02E}"/>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1605075_TF78479028_Win32" id="{468DEE6C-74B7-4C4F-AFDF-900F4959E344}" vid="{633C6420-6C6E-4D6F-8915-1E4716AC76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Balancing Act</Template>
  <TotalTime>206</TotalTime>
  <Words>619</Words>
  <Application>Microsoft Office PowerPoint</Application>
  <PresentationFormat>Widescreen</PresentationFormat>
  <Paragraphs>61</Paragraphs>
  <Slides>10</Slides>
  <Notes>10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10</vt:i4>
      </vt:variant>
    </vt:vector>
  </HeadingPairs>
  <TitlesOfParts>
    <vt:vector size="18" baseType="lpstr">
      <vt:lpstr>Arial</vt:lpstr>
      <vt:lpstr>Calibri</vt:lpstr>
      <vt:lpstr>Segoe UI</vt:lpstr>
      <vt:lpstr>Segoe UI Light</vt:lpstr>
      <vt:lpstr>Balancing Act</vt:lpstr>
      <vt:lpstr>Wellspring</vt:lpstr>
      <vt:lpstr>Star of the show</vt:lpstr>
      <vt:lpstr>Amusements</vt:lpstr>
      <vt:lpstr>DATA.AI Case study ERGIN AKIN – 13.04.2022</vt:lpstr>
      <vt:lpstr>ASSIGNMENT COLLECTING PUBLIC DATA FROM APP STORE WEB PAGES</vt:lpstr>
      <vt:lpstr>Challenges to extract information from web</vt:lpstr>
      <vt:lpstr>How to extract the needed information from a web page</vt:lpstr>
      <vt:lpstr>Working PoC</vt:lpstr>
      <vt:lpstr>PowerPoint Presentation</vt:lpstr>
      <vt:lpstr>About the three big data formats: Parquet, ORC and Avro</vt:lpstr>
      <vt:lpstr>How would you work around scraping prevention?</vt:lpstr>
      <vt:lpstr>How would you abstract this system?</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DATA.AI Case study ERGIN AKIN – 15.04.2022</dc:title>
  <dc:creator>Ergin Akin</dc:creator>
  <cp:lastModifiedBy>Ergin Akın</cp:lastModifiedBy>
  <cp:revision>9</cp:revision>
  <dcterms:created xsi:type="dcterms:W3CDTF">2022-04-11T07:18:04Z</dcterms:created>
  <dcterms:modified xsi:type="dcterms:W3CDTF">2022-04-12T21:52:12Z</dcterms:modified>
</cp:coreProperties>
</file>